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050" r:id="rId2"/>
    <p:sldId id="3820" r:id="rId3"/>
    <p:sldId id="3835" r:id="rId4"/>
    <p:sldId id="3836" r:id="rId5"/>
    <p:sldId id="3730" r:id="rId6"/>
    <p:sldId id="3030" r:id="rId7"/>
    <p:sldId id="3863" r:id="rId8"/>
    <p:sldId id="3865" r:id="rId9"/>
    <p:sldId id="3866" r:id="rId10"/>
    <p:sldId id="3619" r:id="rId11"/>
    <p:sldId id="3620" r:id="rId12"/>
    <p:sldId id="1893" r:id="rId13"/>
    <p:sldId id="3897" r:id="rId14"/>
    <p:sldId id="3895" r:id="rId15"/>
    <p:sldId id="4054" r:id="rId16"/>
    <p:sldId id="3896" r:id="rId17"/>
    <p:sldId id="1896" r:id="rId18"/>
    <p:sldId id="3898" r:id="rId19"/>
    <p:sldId id="3926" r:id="rId20"/>
    <p:sldId id="3928" r:id="rId21"/>
    <p:sldId id="3753" r:id="rId22"/>
    <p:sldId id="3823" r:id="rId23"/>
    <p:sldId id="4017" r:id="rId24"/>
    <p:sldId id="3963" r:id="rId25"/>
    <p:sldId id="3964" r:id="rId26"/>
    <p:sldId id="3965" r:id="rId27"/>
    <p:sldId id="4036" r:id="rId28"/>
    <p:sldId id="4037" r:id="rId29"/>
    <p:sldId id="2022" r:id="rId30"/>
    <p:sldId id="4055" r:id="rId31"/>
    <p:sldId id="1925" r:id="rId32"/>
    <p:sldId id="1928" r:id="rId33"/>
    <p:sldId id="1921" r:id="rId34"/>
    <p:sldId id="4025" r:id="rId35"/>
    <p:sldId id="4026" r:id="rId36"/>
    <p:sldId id="4056" r:id="rId37"/>
    <p:sldId id="4058" r:id="rId38"/>
    <p:sldId id="4059" r:id="rId39"/>
    <p:sldId id="4057" r:id="rId40"/>
    <p:sldId id="2635" r:id="rId41"/>
  </p:sldIdLst>
  <p:sldSz cx="9144000" cy="6858000" type="screen4x3"/>
  <p:notesSz cx="6784975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E8F3F6"/>
    <a:srgbClr val="000000"/>
    <a:srgbClr val="0033CC"/>
    <a:srgbClr val="E4F3F6"/>
    <a:srgbClr val="E5FBFB"/>
    <a:srgbClr val="E2F2F6"/>
    <a:srgbClr val="F3CDE8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688" autoAdjust="0"/>
  </p:normalViewPr>
  <p:slideViewPr>
    <p:cSldViewPr>
      <p:cViewPr varScale="1">
        <p:scale>
          <a:sx n="122" d="100"/>
          <a:sy n="122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728"/>
    </p:cViewPr>
  </p:sorterViewPr>
  <p:notesViewPr>
    <p:cSldViewPr>
      <p:cViewPr varScale="1">
        <p:scale>
          <a:sx n="77" d="100"/>
          <a:sy n="77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96883202099746E-2"/>
          <c:y val="7.5852220921295135E-2"/>
          <c:w val="0.88871979996851191"/>
          <c:h val="0.7255581914953445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oznámených událostí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91-4039-B8CB-E589FFF6DE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91-4039-B8CB-E589FFF6DE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91-4039-B8CB-E589FFF6DE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91-4039-B8CB-E589FFF6DE5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91-4039-B8CB-E589FFF6DE5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91-4039-B8CB-E589FFF6DE5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91-4039-B8CB-E589FFF6DE5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91-4039-B8CB-E589FFF6DE5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591-4039-B8CB-E589FFF6DE5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591-4039-B8CB-E589FFF6DE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591-4039-B8CB-E589FFF6DE5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591-4039-B8CB-E589FFF6DE5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591-4039-B8CB-E589FFF6DE5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591-4039-B8CB-E589FFF6DE5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591-4039-B8CB-E589FFF6DE5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45F-4BA6-B58B-DDA9A6E7C3E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88F-4AF5-B3E3-2F93F779AE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DD9-40E2-81C2-E942C0EBB2F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781-4F18-9B8A-4635AFEA40C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FBF-4582-920D-F2826A373A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List1!$B$2:$B$21</c:f>
              <c:numCache>
                <c:formatCode>General</c:formatCode>
                <c:ptCount val="20"/>
                <c:pt idx="0">
                  <c:v>540</c:v>
                </c:pt>
                <c:pt idx="1">
                  <c:v>557</c:v>
                </c:pt>
                <c:pt idx="2">
                  <c:v>634</c:v>
                </c:pt>
                <c:pt idx="3">
                  <c:v>683</c:v>
                </c:pt>
                <c:pt idx="4">
                  <c:v>623</c:v>
                </c:pt>
                <c:pt idx="5">
                  <c:v>763</c:v>
                </c:pt>
                <c:pt idx="6">
                  <c:v>688</c:v>
                </c:pt>
                <c:pt idx="7">
                  <c:v>765</c:v>
                </c:pt>
                <c:pt idx="8">
                  <c:v>687</c:v>
                </c:pt>
                <c:pt idx="9">
                  <c:v>641</c:v>
                </c:pt>
                <c:pt idx="10">
                  <c:v>696</c:v>
                </c:pt>
                <c:pt idx="11">
                  <c:v>735</c:v>
                </c:pt>
                <c:pt idx="12">
                  <c:v>869</c:v>
                </c:pt>
                <c:pt idx="13">
                  <c:v>1100</c:v>
                </c:pt>
                <c:pt idx="14">
                  <c:v>1171</c:v>
                </c:pt>
                <c:pt idx="15">
                  <c:v>1207</c:v>
                </c:pt>
                <c:pt idx="16">
                  <c:v>1162</c:v>
                </c:pt>
                <c:pt idx="17">
                  <c:v>803</c:v>
                </c:pt>
                <c:pt idx="18">
                  <c:v>953</c:v>
                </c:pt>
                <c:pt idx="19">
                  <c:v>1370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591-4039-B8CB-E589FFF6D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3"/>
        <c:axId val="347517576"/>
        <c:axId val="347515224"/>
      </c:barChart>
      <c:catAx>
        <c:axId val="34751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7515224"/>
        <c:crosses val="autoZero"/>
        <c:auto val="1"/>
        <c:lblAlgn val="ctr"/>
        <c:lblOffset val="100"/>
        <c:noMultiLvlLbl val="0"/>
      </c:catAx>
      <c:valAx>
        <c:axId val="347515224"/>
        <c:scaling>
          <c:orientation val="minMax"/>
          <c:max val="1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751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92154559031599E-2"/>
          <c:y val="4.9960875984251973E-2"/>
          <c:w val="0.69920660241290788"/>
          <c:h val="0.8253464566929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LN letadel (letouny, vrtulníky, kluzáky a balóny)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List1!$B$7:$B$11</c:f>
              <c:numCache>
                <c:formatCode>General</c:formatCode>
                <c:ptCount val="5"/>
                <c:pt idx="0">
                  <c:v>24</c:v>
                </c:pt>
                <c:pt idx="1">
                  <c:v>25</c:v>
                </c:pt>
                <c:pt idx="2">
                  <c:v>28</c:v>
                </c:pt>
                <c:pt idx="3">
                  <c:v>23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3-4202-A057-041F95B564C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LN sportovních létajících zařízení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List1!$C$7:$C$11</c:f>
              <c:numCache>
                <c:formatCode>General</c:formatCode>
                <c:ptCount val="5"/>
                <c:pt idx="0">
                  <c:v>34</c:v>
                </c:pt>
                <c:pt idx="1">
                  <c:v>45</c:v>
                </c:pt>
                <c:pt idx="2">
                  <c:v>33</c:v>
                </c:pt>
                <c:pt idx="3">
                  <c:v>45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3-4202-A057-041F95B564C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Parašutistické nehody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List1!$D$7:$D$11</c:f>
              <c:numCache>
                <c:formatCode>General</c:formatCode>
                <c:ptCount val="5"/>
                <c:pt idx="0">
                  <c:v>22</c:v>
                </c:pt>
                <c:pt idx="1">
                  <c:v>26</c:v>
                </c:pt>
                <c:pt idx="2">
                  <c:v>12</c:v>
                </c:pt>
                <c:pt idx="3">
                  <c:v>15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3-4202-A057-041F95B564C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LN bezpilotních prostředků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List1!$A$7:$A$11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List1!$E$7:$E$11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03-4202-A057-041F95B56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632680"/>
        <c:axId val="302632288"/>
      </c:barChart>
      <c:catAx>
        <c:axId val="30263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2632288"/>
        <c:crosses val="autoZero"/>
        <c:auto val="1"/>
        <c:lblAlgn val="ctr"/>
        <c:lblOffset val="100"/>
        <c:noMultiLvlLbl val="0"/>
      </c:catAx>
      <c:valAx>
        <c:axId val="3026322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9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02632680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74829480598517872"/>
          <c:y val="3.5840059055118112E-2"/>
          <c:w val="0.25014440381747188"/>
          <c:h val="0.89081988188976358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Při LN letadel (Letouny, vrtulníky, kluzáky a balóny)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List1!$B$7:$B$11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C-43CD-81D1-F958E8AAE3E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Při LN sportovních létajících zařízení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List1!$C$7:$C$11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C-43CD-81D1-F958E8AAE3E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Při parašutistických nehodách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List1!$D$7:$D$11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C-43CD-81D1-F958E8AAE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530760"/>
        <c:axId val="300535072"/>
      </c:barChart>
      <c:catAx>
        <c:axId val="300530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0535072"/>
        <c:crosses val="autoZero"/>
        <c:auto val="1"/>
        <c:lblAlgn val="ctr"/>
        <c:lblOffset val="100"/>
        <c:noMultiLvlLbl val="0"/>
      </c:catAx>
      <c:valAx>
        <c:axId val="30053507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17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00530760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6698317008683994"/>
          <c:y val="0.15969242125984251"/>
          <c:w val="0.32860830676841501"/>
          <c:h val="0.668114911417322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916" tIns="45957" rIns="91916" bIns="459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3341" y="0"/>
            <a:ext cx="2940050" cy="495300"/>
          </a:xfrm>
          <a:prstGeom prst="rect">
            <a:avLst/>
          </a:prstGeom>
        </p:spPr>
        <p:txBody>
          <a:bodyPr vert="horz" lIns="91916" tIns="45957" rIns="91916" bIns="459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F556C-A516-49B4-AAEA-2C329EF32208}" type="datetimeFigureOut">
              <a:rPr lang="cs-CZ"/>
              <a:pPr>
                <a:defRPr/>
              </a:pPr>
              <a:t>07.12.2023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5"/>
            <a:ext cx="2940050" cy="495300"/>
          </a:xfrm>
          <a:prstGeom prst="rect">
            <a:avLst/>
          </a:prstGeom>
        </p:spPr>
        <p:txBody>
          <a:bodyPr vert="horz" lIns="91916" tIns="45957" rIns="91916" bIns="459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3341" y="9409115"/>
            <a:ext cx="2940050" cy="495300"/>
          </a:xfrm>
          <a:prstGeom prst="rect">
            <a:avLst/>
          </a:prstGeom>
        </p:spPr>
        <p:txBody>
          <a:bodyPr vert="horz" wrap="square" lIns="91916" tIns="45957" rIns="91916" bIns="459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44313D-5A11-4213-9AE9-2996A234DD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07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916" tIns="45957" rIns="91916" bIns="459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341" y="0"/>
            <a:ext cx="2940050" cy="495300"/>
          </a:xfrm>
          <a:prstGeom prst="rect">
            <a:avLst/>
          </a:prstGeom>
        </p:spPr>
        <p:txBody>
          <a:bodyPr vert="horz" lIns="91916" tIns="45957" rIns="91916" bIns="459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19C190-F8E2-44B3-AC6E-A970AC2A5BCB}" type="datetimeFigureOut">
              <a:rPr lang="cs-CZ"/>
              <a:pPr>
                <a:defRPr/>
              </a:pPr>
              <a:t>07.12.2023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6" tIns="45957" rIns="91916" bIns="45957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1" cy="4457700"/>
          </a:xfrm>
          <a:prstGeom prst="rect">
            <a:avLst/>
          </a:prstGeom>
        </p:spPr>
        <p:txBody>
          <a:bodyPr vert="horz" lIns="91916" tIns="45957" rIns="91916" bIns="45957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5"/>
            <a:ext cx="2940050" cy="495300"/>
          </a:xfrm>
          <a:prstGeom prst="rect">
            <a:avLst/>
          </a:prstGeom>
        </p:spPr>
        <p:txBody>
          <a:bodyPr vert="horz" lIns="91916" tIns="45957" rIns="91916" bIns="459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341" y="9409115"/>
            <a:ext cx="2940050" cy="495300"/>
          </a:xfrm>
          <a:prstGeom prst="rect">
            <a:avLst/>
          </a:prstGeom>
        </p:spPr>
        <p:txBody>
          <a:bodyPr vert="horz" wrap="square" lIns="91916" tIns="45957" rIns="91916" bIns="459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D9B679-6024-4947-8806-3DA92CC06C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465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810" indent="-287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939" indent="-2297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8514" indent="-2297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8090" indent="-2297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665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7241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817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6392" indent="-229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31E434-75DE-4600-B196-8806A5D27C3E}" type="slidenum">
              <a:rPr lang="cs-CZ" smtClean="0">
                <a:latin typeface="Calibri" panose="020F0502020204030204" pitchFamily="34" charset="0"/>
              </a:rPr>
              <a:pPr/>
              <a:t>1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3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11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38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09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06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0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62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90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9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67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19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82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20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4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B679-6024-4947-8806-3DA92CC06C5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944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21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12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22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47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23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23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24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7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2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28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62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29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11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30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36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22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5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B679-6024-4947-8806-3DA92CC06C5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048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0A57F-91FA-4091-93D6-11774913981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60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34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73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35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91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36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5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37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57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38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12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B679-6024-4947-8806-3DA92CC06C51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255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B679-6024-4947-8806-3DA92CC06C51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69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5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2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9B679-6024-4947-8806-3DA92CC06C5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86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8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8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7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9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0A57F-91FA-4091-93D6-117749139813}" type="slidenum">
              <a:rPr lang="cs-CZ" smtClean="0">
                <a:cs typeface="Arial" charset="0"/>
              </a:rPr>
              <a:pPr/>
              <a:t>10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5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ní titul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pro odborné zjišťování příčin leteckých nehod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6AEB-3803-4E92-BC88-15BCB6225E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ybrané ukazat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 – vybrané ukazatele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7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národní spoluprá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spolupráce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5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lupráce s IZ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se složkami IZS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59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lupráce  v civilním letec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v civilním letectví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52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é inform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59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is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 - statistika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24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dálosti v údržb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Události související s </a:t>
            </a:r>
            <a:r>
              <a:rPr lang="cs-CZ" sz="24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údržbou a opravou letadla </a:t>
            </a:r>
            <a:endParaRPr lang="cs-CZ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619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závažných událostí v ostatním provozu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86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ystoup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Vystoupení hostů a diskuse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307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dálosti v A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Události související s bezpečností ve vztahu k  ATM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59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dálosti letadel v obchodní letecké dopravě2_Statis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Události letadel v obchodní letecké dopravě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322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raniční notifikace ACCID a IN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Oznámení o letecké nehodě a vážném incidentu 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59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hraniční notifikace ACCID a IN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 txBox="1">
            <a:spLocks/>
          </p:cNvSpPr>
          <p:nvPr userDrawn="1"/>
        </p:nvSpPr>
        <p:spPr>
          <a:xfrm>
            <a:off x="0" y="44624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letecké nehody a vážné incidenty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B6C-BE13-4B5B-9C0F-23277DBFE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91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chodní letecká doprava - pr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o událostech v obchodní letecké dopravě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0BAC-FDA0-45D5-9AFE-7CFD2DE4F8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dálosti v A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o událostech souvisejících s ATM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EAE3-3C12-4F50-8CE6-579FCD4991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e o mezonárodní spoluprá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- mezinárodní spolupráce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0B24-DA56-4450-A2B4-20F1ED809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lupráce s leteckými výrob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– spolupráce s leteckými výrobci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E22B-1449-4832-9262-4D0EDDF98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e o M6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– spolehlivost motorů řady M601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8C22-478D-4E3D-BD73-7CA54C9C6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e o L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– L 13 Blaník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439D-B990-4A57-AE62-7E26795D0B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dál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Incidenty v provozu civilních letadel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ce o pověřených osobá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– Pověření právnických osob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5D27-9A2A-4103-BD59-4A4CEF7DAB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1E12-AC95-4F9D-9090-581BA04146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 výroční porad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 porady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25E4-C8C3-4CB8-85F0-E0BB9C5AED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řízení 3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Hlášení a analýza událostí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77D9-5DDE-4FD9-99DB-FC78655F75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řízení 3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546F-A6E9-4818-B2B0-26ED26DC24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ystoupení host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Vystoupení hostů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DF6C-9AC8-4A75-9A65-73400B0828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ce olegislativ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– Evropská legislativa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A13E-B2C2-4B74-9E8A-E05B22DBC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hled za rok 2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 o provozní bezpečnosti v roce 2014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22D2-E179-4BB3-BF65-92EF44688B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chodní letecká doprava - incide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o událostech v obchodní letecké dopravě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B19D-235A-4C7E-A8BF-FFF64504C6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Av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116013" y="188913"/>
            <a:ext cx="8208962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o událostech při dalších leteckých činnostech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C676-9EAC-42C7-A7A8-9EB33AE12B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ý rok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bezpečnost v roce 2017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265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í prov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116013" y="188913"/>
            <a:ext cx="8208962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o událostech v ostatním provozu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3FEE-5026-49A0-9708-DEE595819F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vní titul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o událostech v obchodní letecké dopravě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EE2E-3833-4852-A29D-91B132491D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vní titul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 - statistika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892A-55EB-4DA6-AF31-FB525C988C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vní titul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 - statistika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C298-0A5E-45A6-8AAF-96AE531695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vní titul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 - statistika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5112568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1A52-AA8E-42A2-8A86-838EDFBE6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s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4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 - statistika</a:t>
            </a:r>
          </a:p>
        </p:txBody>
      </p:sp>
      <p:sp>
        <p:nvSpPr>
          <p:cNvPr id="8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40960" cy="432048"/>
          </a:xfrm>
        </p:spPr>
        <p:txBody>
          <a:bodyPr>
            <a:noAutofit/>
          </a:bodyPr>
          <a:lstStyle>
            <a:lvl1pPr algn="just">
              <a:spcBef>
                <a:spcPts val="600"/>
              </a:spcBef>
              <a:buNone/>
              <a:defRPr sz="2400" b="1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BB8C-3745-4560-B54F-4D2E77197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k bezpečnosti letů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483A-0C8E-4A97-9613-9BEC65C27B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020DE-DBD6-45F4-99D9-01A9E2A47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Počet hlášených událostí - meziroční srovnání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C3B6-EAF3-4342-9038-2686E0D10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 rozboru za  celý rok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bezpečnost v roce 2012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2DDC-3B83-4AE4-9C15-F9BE9A336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lý rok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bezpečnost v roce 2020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552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etiletí ÚZP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Desetiletí působnosti ÚZPLN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E643-D1F1-473F-8C26-A7588D6E0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 rozboru za  celý rok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1076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 o provozní bezpečnost v roce 2012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Údaje o provozní bezpečnosti v roce 2012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DC28-89E8-47B5-BCEC-97E94F403D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o událostech v obchodní letecké doprav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 událostech v obchodní letecké dopravě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0570-A450-4940-9CE8-2A2E6C5F1A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ablona Obchodní letecká dopr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4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5" name="Obrázek 4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ovéPole 5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 událostech v obchodní letecké dopravě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640960" cy="4896544"/>
          </a:xfrm>
        </p:spPr>
        <p:txBody>
          <a:bodyPr/>
          <a:lstStyle>
            <a:lvl1pPr algn="just">
              <a:spcBef>
                <a:spcPts val="600"/>
              </a:spcBef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B7D9-A47D-43AB-A6E2-4F75FF269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ozáření laserovým zařízením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2CA2-8BDA-43E4-B6E1-DA054B035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AS 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indikace  TCAS RA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EE43-B557-4705-AC09-C71A09A114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ty s ptá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střetů s ptáky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1942-3AD1-4529-98D5-E2DF418BDC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ference Střety s ptá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5C87-B26B-40B4-91D4-16D5FA239A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šeobecné letec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 událostech ve všeobecném letectví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EE40-766E-435B-ADDF-14125C772D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ablona letadla 2250 -57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000" b="1">
                <a:solidFill>
                  <a:srgbClr val="254061"/>
                </a:solidFill>
              </a:rPr>
              <a:t>Přehled o událostech při dalších leteckých činnostech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EBD0-4937-4268-ADAF-2A2DA178E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prov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Parašutistický provoz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6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ablona letadla do 22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000" b="1">
                <a:solidFill>
                  <a:srgbClr val="254061"/>
                </a:solidFill>
              </a:rPr>
              <a:t>Přehled o událostech při dalších leteckých činnostech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426A-7F71-42C4-95D2-D10B4D093E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ablona Všeobecné letec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 událostech ve všeobecném letectví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10A5-5A35-4439-BA82-9FEB265869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o událostech při leteckých pra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 událostech při leteckých pracích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A0B4-9EF8-485C-AE24-452C913F4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ablona Přehled o událostech při leteckých pra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 událostech při leteckých pracích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BED6-3151-4F29-9B81-B92487E174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0D50-641A-4621-BC10-D93324A4A6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ystoupení host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Vystoupení hostů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688" y="1196975"/>
            <a:ext cx="20526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E090-A633-49C1-8555-A8C88F1991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ÚZPLN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Internetové stránky ÚZPLN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F643-DB88-48C4-B63E-CB403E706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raniční udál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letecké nehody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42D3-CF57-4F09-9B76-5F5D8F736E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národní spoluprá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ÚZPLN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Mezinárodní  spolupráce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9801-4F45-4918-BE58-27214B6FE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lupráce s justičními orgá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ÚZPLN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Koordinace šetření LN a vyšetřování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CB42-3FFD-457D-8373-E364A1F18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pilotní letad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Bezpilotní letadla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436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30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200" b="1">
                <a:solidFill>
                  <a:srgbClr val="254061"/>
                </a:solidFill>
              </a:rPr>
              <a:t>Události související s bezpečností ve vztahu k ATM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CD19-7A91-4CE5-A42C-45DDAC2C53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ovolné hláš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ÚZPLN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Oznamování událostí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C516-DBA8-4F2A-95AC-6F47BDEE52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 porady k bezpečnosti letů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33A6-C2AE-45F5-86C9-F29780C88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 výroční pora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 porady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B2DC-ECE2-42AE-8933-D756883F69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5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6" name="Obrázek 5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ovéPole 6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k bezpečnosti letů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25FB-A7CF-476C-B71A-EA78CE02D0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>
                <a:latin typeface="Arial" pitchFamily="34" charset="0"/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42A3-CD04-4145-AD23-8C267A276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7841-C0DB-45A2-85F5-6452681FFF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15CB-E2F2-430E-866F-5815082474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FED8-8392-4F52-B394-9778A8692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CE98-1E11-443E-A446-36D626A173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ecké nehody 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Letecké nehody na území České republiky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5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A568-C213-433B-88FA-256BA5AA18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4490-CAA0-441D-8606-310D127D8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3EB3-138C-45CD-A678-11E69A4D68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7C2F-18FA-44BF-833C-3B54A33A74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9537-62BE-482A-8F0F-0D769A450A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 userDrawn="1"/>
        </p:nvGrpSpPr>
        <p:grpSpPr>
          <a:xfrm>
            <a:off x="0" y="116632"/>
            <a:ext cx="9144000" cy="720080"/>
            <a:chOff x="107504" y="44624"/>
            <a:chExt cx="9144000" cy="648072"/>
          </a:xfrm>
          <a:gradFill>
            <a:gsLst>
              <a:gs pos="0">
                <a:srgbClr val="92AFE2"/>
              </a:gs>
              <a:gs pos="50000">
                <a:srgbClr val="A6BCE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grpSpPr>
        <p:sp>
          <p:nvSpPr>
            <p:cNvPr id="3" name="Zástupný symbol pro zápatí 4"/>
            <p:cNvSpPr txBox="1">
              <a:spLocks/>
            </p:cNvSpPr>
            <p:nvPr/>
          </p:nvSpPr>
          <p:spPr>
            <a:xfrm>
              <a:off x="107504" y="44624"/>
              <a:ext cx="9144000" cy="648072"/>
            </a:xfrm>
            <a:prstGeom prst="rect">
              <a:avLst/>
            </a:prstGeom>
            <a:grpFill/>
          </p:spPr>
          <p:txBody>
            <a:bodyPr anchor="ctr"/>
            <a:lstStyle>
              <a:lvl1pPr>
                <a:defRPr baseline="0">
                  <a:solidFill>
                    <a:schemeClr val="tx1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dirty="0">
                <a:latin typeface="+mn-lt"/>
                <a:cs typeface="+mn-cs"/>
              </a:endParaRPr>
            </a:p>
          </p:txBody>
        </p:sp>
        <p:pic>
          <p:nvPicPr>
            <p:cNvPr id="4" name="Obrázek 3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8" y="188640"/>
              <a:ext cx="814571" cy="4466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 userDrawn="1"/>
        </p:nvSpPr>
        <p:spPr>
          <a:xfrm>
            <a:off x="1476375" y="188913"/>
            <a:ext cx="7416800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 bezpečnosti letů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1476375" y="836613"/>
            <a:ext cx="7416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>
                <a:solidFill>
                  <a:srgbClr val="254061"/>
                </a:solidFill>
              </a:rPr>
              <a:t>Přehled o událostech v obchodní letecké dopravě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09A0-C0D3-4CCC-8884-76140790A9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s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</a:rPr>
              <a:t>Informace – ECCAIRS STEERING COMMITTEE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F9D6-F2F9-412D-9B9F-860EBACAE1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341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řehled za r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</a:rPr>
              <a:t>Údaje o provozní bezpečnosti v roce 2015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CC52-B654-4881-95B1-84C1534D05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81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ákladní údaje za r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</a:rPr>
              <a:t>Základní údaje o bezpečnosti v roce 2015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CC52-B654-4881-95B1-84C1534D05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184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</a:rPr>
              <a:t>Diskuze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33F3-3A59-426A-B36B-D3CC8B3A80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94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 údaje -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000">
                <a:srgbClr val="0033CC"/>
              </a:gs>
              <a:gs pos="50000">
                <a:schemeClr val="tx2">
                  <a:lumMod val="60000"/>
                  <a:lumOff val="40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údaje o bezpečnosti v roce 2015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6468-9026-4A40-AD0F-592280BA0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864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řehled za rok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</a:rPr>
              <a:t>Údaje o provozní bezpečnosti v roce 2016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CC52-B654-4881-95B1-84C1534D05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1849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cide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</a:rPr>
              <a:t>Incidenty 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FACE-EEBC-464B-8370-361D75ED5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844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láš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 txBox="1">
            <a:spLocks/>
          </p:cNvSpPr>
          <p:nvPr userDrawn="1"/>
        </p:nvSpPr>
        <p:spPr>
          <a:xfrm>
            <a:off x="0" y="44450"/>
            <a:ext cx="9144000" cy="792163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60000"/>
                  <a:lumOff val="40000"/>
                </a:schemeClr>
              </a:gs>
              <a:gs pos="51000">
                <a:srgbClr val="A6BCE4"/>
              </a:gs>
              <a:gs pos="86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  <a:cs typeface="+mn-cs"/>
            </a:endParaRPr>
          </a:p>
        </p:txBody>
      </p:sp>
      <p:pic>
        <p:nvPicPr>
          <p:cNvPr id="3" name="Obrázek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88913"/>
            <a:ext cx="919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 userDrawn="1"/>
        </p:nvSpPr>
        <p:spPr>
          <a:xfrm>
            <a:off x="1258888" y="188913"/>
            <a:ext cx="792162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bg1"/>
                </a:solidFill>
              </a:rPr>
              <a:t>Systém hlášení událostí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FACE-EEBC-464B-8370-361D75ED5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2520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7. 12. 2023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48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0000"/>
                <a:lumOff val="9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5B052-A894-4F6A-999F-C0CF9EEDDF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3" r:id="rId1"/>
    <p:sldLayoutId id="2147489696" r:id="rId2"/>
    <p:sldLayoutId id="2147489697" r:id="rId3"/>
    <p:sldLayoutId id="2147489694" r:id="rId4"/>
    <p:sldLayoutId id="2147489700" r:id="rId5"/>
    <p:sldLayoutId id="2147489698" r:id="rId6"/>
    <p:sldLayoutId id="2147489699" r:id="rId7"/>
    <p:sldLayoutId id="2147489695" r:id="rId8"/>
    <p:sldLayoutId id="2147489683" r:id="rId9"/>
    <p:sldLayoutId id="2147489603" r:id="rId10"/>
    <p:sldLayoutId id="2147489614" r:id="rId11"/>
    <p:sldLayoutId id="2147489685" r:id="rId12"/>
    <p:sldLayoutId id="2147489671" r:id="rId13"/>
    <p:sldLayoutId id="2147489687" r:id="rId14"/>
    <p:sldLayoutId id="2147489674" r:id="rId15"/>
    <p:sldLayoutId id="2147489673" r:id="rId16"/>
    <p:sldLayoutId id="2147489672" r:id="rId17"/>
    <p:sldLayoutId id="2147489670" r:id="rId18"/>
    <p:sldLayoutId id="2147489686" r:id="rId19"/>
    <p:sldLayoutId id="2147489684" r:id="rId20"/>
    <p:sldLayoutId id="2147489669" r:id="rId21"/>
    <p:sldLayoutId id="2147489693" r:id="rId22"/>
    <p:sldLayoutId id="2147489701" r:id="rId23"/>
    <p:sldLayoutId id="2147489615" r:id="rId24"/>
    <p:sldLayoutId id="2147489616" r:id="rId25"/>
    <p:sldLayoutId id="2147489618" r:id="rId26"/>
    <p:sldLayoutId id="2147489619" r:id="rId27"/>
    <p:sldLayoutId id="2147489620" r:id="rId28"/>
    <p:sldLayoutId id="2147489621" r:id="rId29"/>
    <p:sldLayoutId id="2147489622" r:id="rId30"/>
    <p:sldLayoutId id="2147489623" r:id="rId31"/>
    <p:sldLayoutId id="2147489624" r:id="rId32"/>
    <p:sldLayoutId id="2147489625" r:id="rId33"/>
    <p:sldLayoutId id="2147489626" r:id="rId34"/>
    <p:sldLayoutId id="2147489627" r:id="rId35"/>
    <p:sldLayoutId id="2147489628" r:id="rId36"/>
    <p:sldLayoutId id="2147489629" r:id="rId37"/>
    <p:sldLayoutId id="2147489630" r:id="rId38"/>
    <p:sldLayoutId id="2147489631" r:id="rId39"/>
    <p:sldLayoutId id="2147489632" r:id="rId40"/>
    <p:sldLayoutId id="2147489633" r:id="rId41"/>
    <p:sldLayoutId id="2147489634" r:id="rId42"/>
    <p:sldLayoutId id="2147489635" r:id="rId43"/>
    <p:sldLayoutId id="2147489636" r:id="rId44"/>
    <p:sldLayoutId id="2147489637" r:id="rId45"/>
    <p:sldLayoutId id="2147489638" r:id="rId46"/>
    <p:sldLayoutId id="2147489639" r:id="rId47"/>
    <p:sldLayoutId id="2147489640" r:id="rId48"/>
    <p:sldLayoutId id="2147489641" r:id="rId49"/>
    <p:sldLayoutId id="2147489642" r:id="rId50"/>
    <p:sldLayoutId id="2147489643" r:id="rId51"/>
    <p:sldLayoutId id="2147489644" r:id="rId52"/>
    <p:sldLayoutId id="2147489645" r:id="rId53"/>
    <p:sldLayoutId id="2147489646" r:id="rId54"/>
    <p:sldLayoutId id="2147489647" r:id="rId55"/>
    <p:sldLayoutId id="2147489648" r:id="rId56"/>
    <p:sldLayoutId id="2147489649" r:id="rId57"/>
    <p:sldLayoutId id="2147489650" r:id="rId58"/>
    <p:sldLayoutId id="2147489651" r:id="rId59"/>
    <p:sldLayoutId id="2147489652" r:id="rId60"/>
    <p:sldLayoutId id="2147489653" r:id="rId61"/>
    <p:sldLayoutId id="2147489654" r:id="rId62"/>
    <p:sldLayoutId id="2147489655" r:id="rId63"/>
    <p:sldLayoutId id="2147489656" r:id="rId64"/>
    <p:sldLayoutId id="2147489657" r:id="rId65"/>
    <p:sldLayoutId id="2147489658" r:id="rId66"/>
    <p:sldLayoutId id="2147489659" r:id="rId67"/>
    <p:sldLayoutId id="2147489660" r:id="rId68"/>
    <p:sldLayoutId id="2147489661" r:id="rId69"/>
    <p:sldLayoutId id="2147489662" r:id="rId70"/>
    <p:sldLayoutId id="2147489663" r:id="rId71"/>
    <p:sldLayoutId id="2147489664" r:id="rId72"/>
    <p:sldLayoutId id="2147489665" r:id="rId73"/>
    <p:sldLayoutId id="2147489666" r:id="rId74"/>
    <p:sldLayoutId id="2147489667" r:id="rId75"/>
    <p:sldLayoutId id="2147489604" r:id="rId76"/>
    <p:sldLayoutId id="2147489605" r:id="rId77"/>
    <p:sldLayoutId id="2147489606" r:id="rId78"/>
    <p:sldLayoutId id="2147489607" r:id="rId79"/>
    <p:sldLayoutId id="2147489608" r:id="rId80"/>
    <p:sldLayoutId id="2147489609" r:id="rId81"/>
    <p:sldLayoutId id="2147489610" r:id="rId82"/>
    <p:sldLayoutId id="2147489611" r:id="rId83"/>
    <p:sldLayoutId id="2147489612" r:id="rId84"/>
    <p:sldLayoutId id="2147489668" r:id="rId85"/>
    <p:sldLayoutId id="2147489675" r:id="rId86"/>
    <p:sldLayoutId id="2147489676" r:id="rId87"/>
    <p:sldLayoutId id="2147489682" r:id="rId88"/>
    <p:sldLayoutId id="2147489681" r:id="rId89"/>
    <p:sldLayoutId id="2147489689" r:id="rId90"/>
    <p:sldLayoutId id="2147489692" r:id="rId91"/>
    <p:sldLayoutId id="2147489691" r:id="rId92"/>
    <p:sldLayoutId id="2147489702" r:id="rId9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type="subTitle" idx="4294967295"/>
          </p:nvPr>
        </p:nvSpPr>
        <p:spPr>
          <a:xfrm>
            <a:off x="0" y="1052736"/>
            <a:ext cx="9110817" cy="5184576"/>
          </a:xfrm>
        </p:spPr>
        <p:txBody>
          <a:bodyPr rtlCol="0">
            <a:normAutofit fontScale="92500" lnSpcReduction="20000"/>
          </a:bodyPr>
          <a:lstStyle/>
          <a:p>
            <a:pPr marL="357188" indent="-357188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Letecké nehody v roce 2023</a:t>
            </a:r>
            <a:endParaRPr lang="cs-C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Školení inspektorů LAA ČR</a:t>
            </a: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Josef Bejdák – vedoucí oddělení letových inspektorů ÚZPLN</a:t>
            </a: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7188" indent="-357188" algn="ctr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3FEF84-97F2-4489-A11E-37D767045BBC}" type="slidenum">
              <a:rPr lang="cs-CZ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sz="1200">
              <a:solidFill>
                <a:srgbClr val="898989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B032A3-82A6-45D0-AA0A-3FBE60A7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04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32656"/>
            <a:ext cx="8167936" cy="60236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 23. 3. 2023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 Cessna 172S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 LKMH (Mnichovo Hradiště) 				   	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Pilot-žák prováděl rozlétání po přestávce ve výcviku cca 7 měsíců. Po obnovení výcviku vykonal let s instruktorem v trvání 1 h 42 min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přistáními na třech různých letištích k  zhodnocení dovedností.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daný den pak provedl úspěšně let s instruktorem. Na základě toho dostal povolení vykonat tři samostatné lety po okruhu (dva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letmým přistáním a vzletem a třetí let s úplným přistáním).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události nalétal žák celkem cca 70 h, z toho sólo 8 h 36 min.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vzletu z RWY 24 provedl let po okruhu a první letmé přistání.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dosednutí v ose dráhy žák nastavil pro vzlet vztlakové klapky na 10 stupňů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přípusť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motoru na plný výkon.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průběhu rozjezdu měl letoun tendenci zatáčet doprava kvůli nadměrnému vyšlápnutí pravého pedálu nožního řízení. 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99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08064"/>
            <a:ext cx="8229600" cy="59515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letounu Cessna 172S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si uvědomil svou chybu a pokusil se situaci napravit vyšlápnutím levého pedálu.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Letoun při velké rychlosti prudce vybočil doleva do travnatého pásu, kde narazil do oplocení, příďová podvozková noha se vylomila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letoun se převrátil na příď.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Žák nebyl zraněn. Na letounu došlo k poškození velkého rozsahu.</a:t>
            </a: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42611C9-4038-416C-A36E-CC604ECD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B8143B-C7EA-4299-A071-7D746706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7540C3-20E7-0CD6-A003-F27112BE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815" y="3323172"/>
            <a:ext cx="5039246" cy="29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561975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Letecká nehoda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Datum:		7.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Typ: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F150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Místo:		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 přistání na RWY 09R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LKKT (Klatovy)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letounu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B, rakouský občan žijící v Čechách,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hovořící česky, s dítětem na palubě, vzlétl v 17:20 k rekreačnímu letu okolo Nýrské přehrady.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Komunikaci za letu vedl v českém jazyce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kmitočtu 122,210 Klatovy RADIO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Letoun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přilétal do 4. zatáčky od Bezděkova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dlouhé finále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okruhu RWY 09R LKKT.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druhého letounu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150, rakouský občan žijící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Čechách, s dítětem na palubě, také vzlétl k rekreačnímu letu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17:45 z LKKT.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Trať letu vedla přes obce Ostřetice, Makalovy, Točník, Štěpánovice a zpět na LKKT.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 za letu vedl naslepo v anglickém jazyce a střídavě na dvou blíže neupřesněných frekvencích.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C07E1C-927B-BE17-C7CF-DCEAA7BC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4D57A4-52EF-117B-66F6-C0F64146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33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561975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Letecká nehoda letounů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Cessna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172 B 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Cessna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 150 – pokračování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150 ohlásil svoji polohu „po větru“ a nad obcí Točník zaslechl českou/anglickou korespondenci jiného letounu: „…rychleji…“.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zaslechnutý pokyn „rychleji“ se rozhodl zúžit a urychlit okruh na přistání, dotočil 4. zatáčku a klesal cca 130 km/h IAS na přistání.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150 chtěl přistát na RWY 09L, ale protože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předchozích dnech pršelo, rozhodl se pro RWY 09R se štěrkovým povrchem.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vzdálenosti cca 300-400 m dotáčel doprava na RWY 09R.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stejné době letoun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pokračoval cca 105-106 km/h IAS v přiblížení na přistání na RWY 09R LKKT.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komunikaci pilota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nikdo neodpovídal a pilot žádnou další komunikaci provozu neslyšel.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Piloti letounů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150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o sobě nevěděli.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Letoun Cessna F 150 byl v náklonu, pilot letoun Cessna 172 B neviděl.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Zpozoroval ho cca 1 sec před nárazem. 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F52CC4-5D20-1899-794F-CE100B6B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481D82-18BE-4176-75BD-1C879CA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5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561975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letounů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150 – pokračování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výšce cca 5-10 m AGL, nad silnicí před prahem RWY 09R LKKT narazil letoun Cessna F 150 z převýšení nejprve vrtulovým kuželem do směrového kormidla letounu Cessna 172 B a následně do letounu narazil spodní přední částí trupu.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letouny dopadly zaklíněny z malé výšky na RWY 09R LKKT.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Posádky obou letounů utrpěly lehká zranění.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Letoun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byl zničen, letoun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150 měl poškozen vrtulový kužel, listy vrtule a konec levé poloviny křídla.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630D21-83F4-B197-E813-E66591FF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08A40-2A4B-3B14-E788-5760AA15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2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561975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letounů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150 – pokračování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630D21-83F4-B197-E813-E66591FF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D08A40-2A4B-3B14-E788-5760AA15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077A18-8A2A-2DB7-3A4A-FD193C1C5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5" y="1628800"/>
            <a:ext cx="7523809" cy="4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476672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 B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F150 – pokračování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F8185F-FC0B-2F0A-72F5-435FC7B93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23"/>
          <a:stretch/>
        </p:blipFill>
        <p:spPr>
          <a:xfrm>
            <a:off x="648072" y="1412776"/>
            <a:ext cx="7884368" cy="4608512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6D8A66-CA7D-F5D0-EEA2-9CFDD839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635C99-CB5A-31DF-96FE-59CB06BB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C3241E-3355-38E8-0F64-69571E45C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123950"/>
            <a:ext cx="7886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5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404664"/>
            <a:ext cx="8218487" cy="57943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Datum:		13.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Typ: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Kluzák L-23 Super Blaník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spcBef>
                <a:spcPts val="0"/>
              </a:spcBef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Místo:		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poli cca 1,4 km od LKSZ (Sazená)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Instruktor s pilotem se rozhodli procvičit vybírání vývrtky na L-23.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Kluzák nastoupal v aerovleku výšku 1 070 m QNH a v prostoru posádka provedla jeden nácvik uvedení L-23 do vývrtky s vybráním.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přímého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letu poté posádka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uvedla kluzák do levotočivé vývrtky.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videozáznamu je zřejmé, že po uvedení kluzáku do vývrtky následoval kontinuální průběh vývrtky beze změn a zjevných pokusů o její vybrání.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Neproběhl odhoz kabiny a pokus posádky o opuštění kabiny kluzáku.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pěti otočkách došlo v cca 50 m AGL k vybrání vývrtky.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Kluzák pokračoval v horizontálním letu zřetelně zvýšenou rychlostí</a:t>
            </a:r>
          </a:p>
          <a:p>
            <a:pPr algn="just">
              <a:spcBef>
                <a:spcPts val="60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cca 2 sec.</a:t>
            </a:r>
          </a:p>
          <a:p>
            <a:pPr algn="just">
              <a:spcBef>
                <a:spcPts val="600"/>
              </a:spcBef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Školení inspektorů LAA ČR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0A2D1A-761F-1C01-306B-7353FBD8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47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404664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L-23 Super Blaník – pokračování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Následně přešel do prudkého stoupání v pravé zatáčce dosáhl výšky cca 250 m AGL.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této polohy spadl do pravé vývrtky a narazil do země.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Posádka utrpěla smrtelná zranění.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luzák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byl zničen.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Školení inspektorů LAA ČR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0A2D1A-761F-1C01-306B-7353FBD8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99E64D-8F3B-D5F7-3452-2291353C5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08"/>
          <a:stretch/>
        </p:blipFill>
        <p:spPr>
          <a:xfrm>
            <a:off x="1286708" y="2942947"/>
            <a:ext cx="6570584" cy="32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24. 6. 2023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UL letoun Samba XXL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1 km SW LKHB (Havlíčkův Brod)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	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aerovleku kluzáku došlo po rozletu ke stoupání vlečného UL letounu pod velkým úhlem, následovala ztráta rychlosti a pád po křídle s následným přechodem do levé vývrtky.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Kluzák se při počínajícím pádu vlečného UL letounu odpojil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bezpečně přistál na letišti vzletu.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jedné a půl otočce došlo k nárazu UL letounu do země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 následnému požáru.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letoun byl nárazem a následným požárem zničen, pilot utrpěl zranění, kterým na místě podlehl.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kritické situace nedošlo k aktivaci záchranného padákového systému, kterým byl UL letoun vybaven.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86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61442" name="Zástupný symbol pro obsah 2"/>
          <p:cNvSpPr>
            <a:spLocks noGrp="1"/>
          </p:cNvSpPr>
          <p:nvPr>
            <p:ph type="body" sz="quarter" idx="4294967295"/>
          </p:nvPr>
        </p:nvSpPr>
        <p:spPr>
          <a:xfrm>
            <a:off x="457200" y="502420"/>
            <a:ext cx="8185150" cy="548245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Vývoj počtu událostí, které byly oznámeny ÚZPLN </a:t>
            </a:r>
          </a:p>
          <a:p>
            <a:pPr marL="0" indent="0" algn="just" eaLnBrk="1" hangingPunct="1">
              <a:buNone/>
            </a:pPr>
            <a:endParaRPr lang="cs-CZ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buNone/>
            </a:pPr>
            <a:r>
              <a:rPr lang="cs-CZ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Počet událostí oznámených k 6.12.2023 představuje meziroční nárůst o 2,5 % oproti roku 2022.                                                    </a:t>
            </a:r>
            <a:r>
              <a:rPr lang="cs-CZ" sz="1200" b="1" dirty="0">
                <a:solidFill>
                  <a:srgbClr val="002060"/>
                </a:solidFill>
                <a:latin typeface="Arial" charset="0"/>
                <a:cs typeface="Arial" charset="0"/>
              </a:rPr>
              <a:t>1 405 </a:t>
            </a:r>
            <a:r>
              <a:rPr lang="cs-CZ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algn="just" eaLnBrk="1" hangingPunct="1">
              <a:buNone/>
            </a:pPr>
            <a:r>
              <a:rPr lang="cs-CZ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									</a:t>
            </a:r>
          </a:p>
        </p:txBody>
      </p:sp>
      <p:graphicFrame>
        <p:nvGraphicFramePr>
          <p:cNvPr id="7" name="Graf 6"/>
          <p:cNvGraphicFramePr/>
          <p:nvPr/>
        </p:nvGraphicFramePr>
        <p:xfrm>
          <a:off x="635459" y="1916832"/>
          <a:ext cx="7873081" cy="462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22E619-2CB8-4A99-90A8-9AD028F4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9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Samba XXL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absolvoval výcvik 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aerovlek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dní před kritickým letem. Kritický let byl prvním aerovlekem od výcviku.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zápisníku letů měl na typu celkový nálet 4 hodiny 26 minut při  37 startech, z toho 1 hodina 6 minut v rámci výcviku aerovleku.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A3B600-FE09-D5B0-3B0A-B96D7302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120" y="2614952"/>
            <a:ext cx="7092280" cy="36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22. 7. 2023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letoun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152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LKPM (Příbram)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	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měl naplánovaný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navigační let po trati LKLT – LKVL – LKPM – LKLT.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LKVL pilot provedl tři letmé vzlety a přistání, poté pokračoval na LKPM.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příletu na LKPM se pilot rozhodl z důvodu silného provozu provést pouze jedno letmé přistání.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přistání došlo nejprve k odskoku letadla a poté plnému dosednutí.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kontaktu s dráhou se za letadlem objevil oblak bílého kouře. Původ tohoto kouře se zatím nepodařil zjistit, s největší pravděpodobností se ale jednalo o kontakt vrtule s dráhou.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nicméně nic nezaznamenal a pokračoval ve vzletu.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6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letounu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152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rychlosti cca 60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výšce cca 50 m AGL motor letadla náhle ztratil výkon a nereagoval na úkony pilota ve snaze obnovit výkon motoru.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ve snaze zvýšit rychlost letadla potlačil příď letounu k zemi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rychlost se zvýšila na cca 75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Letoun ale již byl blízko země a pilot nestihl včas zareagovat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letadlo podrovnat.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Letoun se nejdříve letmo dotkl posekaného pole za RWY 24R, poté vyryl v poli předním podvozkem brázdu dlouhou cca 20 m a pak se přes příď otočil „na záda“.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vyvázl s drobnými oděrkami, letoun byl zničen.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42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letounu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Cessna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152 – pokračování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6BC699-5907-56B0-A10E-AC865915EB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32" y="1700808"/>
            <a:ext cx="7153936" cy="418986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5DB03EC-CB8B-E95D-18FA-EA934CE96EB2}"/>
              </a:ext>
            </a:extLst>
          </p:cNvPr>
          <p:cNvCxnSpPr>
            <a:cxnSpLocks/>
          </p:cNvCxnSpPr>
          <p:nvPr/>
        </p:nvCxnSpPr>
        <p:spPr>
          <a:xfrm flipH="1">
            <a:off x="1979712" y="2276872"/>
            <a:ext cx="611088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0ABD6CEA-9E72-8632-6BBF-8EB2D7B795FA}"/>
              </a:ext>
            </a:extLst>
          </p:cNvPr>
          <p:cNvSpPr/>
          <p:nvPr/>
        </p:nvSpPr>
        <p:spPr>
          <a:xfrm>
            <a:off x="1547664" y="3429000"/>
            <a:ext cx="611088" cy="57606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B818159-0DCD-BA4F-2C6D-E8D6BF83E4AA}"/>
              </a:ext>
            </a:extLst>
          </p:cNvPr>
          <p:cNvSpPr txBox="1"/>
          <p:nvPr/>
        </p:nvSpPr>
        <p:spPr>
          <a:xfrm>
            <a:off x="2590800" y="1700808"/>
            <a:ext cx="226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Utržené kolo předního podvozku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6C1AE65-F247-9E11-15A4-2D04CA929CA0}"/>
              </a:ext>
            </a:extLst>
          </p:cNvPr>
          <p:cNvSpPr txBox="1"/>
          <p:nvPr/>
        </p:nvSpPr>
        <p:spPr>
          <a:xfrm>
            <a:off x="3684829" y="5965659"/>
            <a:ext cx="1917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 letecké nehody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1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2. 9. 2023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UL letoun Colomban MC-16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Cri-Cri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LKHS (Hosín)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	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pilot a majitel ULL v jedné osobě se účastnil leteckého dne na LKHS, kam přiletěl ze Slovenska z letiště Trenčín.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letové ukázky, kdy pilot prováděl nízké průlety nad dráhou, došlo v levé zatáčce po druhém průletu v malé výšce k vysazení levého motoru.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když je ULL schopen jednomotorových letů a pilot s ním několik takových letů provedl, pilot nezvládl přechod na jednomotorový let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 přes okamžité nastavení plného výkonu u pracujícího motoru nedokázal již zabránit ztrátě rychlosti.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Pokles rychlosti vedl k pádu ULL na pole s porostem kukuřice vedle RWY 06R.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F056D45-CF06-DED9-D24C-662C8B38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00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EDC8B2-1BD9-C174-0949-127F0618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D8DD28-4ADC-6539-9D6B-43D842A6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F9C4F93-5712-127A-0927-776DBCD0E8B7}"/>
              </a:ext>
            </a:extLst>
          </p:cNvPr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ULL Colomban MC-15 – pokračování 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letoun byl dopadem a následnou rotací zničen. Pilot byl lehce zraněn. Nedošlo k úniku provozních kapalin a nevznikla žádná škoda na majetku třetího subjektu.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Příčinou vysazení levého motoru byla závada na karburátoru levého motoru.</a:t>
            </a:r>
          </a:p>
          <a:p>
            <a:pPr algn="just">
              <a:spcBef>
                <a:spcPts val="60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8CA158-EE21-93AF-6012-888BCCD7E808}"/>
              </a:ext>
            </a:extLst>
          </p:cNvPr>
          <p:cNvSpPr txBox="1"/>
          <p:nvPr/>
        </p:nvSpPr>
        <p:spPr>
          <a:xfrm>
            <a:off x="2411760" y="600154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Colomban MC-15 </a:t>
            </a:r>
            <a:r>
              <a:rPr lang="cs-CZ" sz="1400" dirty="0" err="1">
                <a:solidFill>
                  <a:srgbClr val="002060"/>
                </a:solidFill>
              </a:rPr>
              <a:t>Cri-Cri</a:t>
            </a:r>
            <a:endParaRPr lang="cs-CZ" sz="1400" dirty="0">
              <a:solidFill>
                <a:srgbClr val="00206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5239B8D-B430-17AE-BF55-351ACDC27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"/>
          <a:stretch/>
        </p:blipFill>
        <p:spPr bwMode="auto">
          <a:xfrm>
            <a:off x="583353" y="3391842"/>
            <a:ext cx="3888432" cy="228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97AD77B-CE22-01BD-C97C-B66FC64BE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376816"/>
            <a:ext cx="3779081" cy="228617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B2A7D0-565D-5E5B-F42C-6DC6987D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143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EDC8B2-1BD9-C174-0949-127F0618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D8DD28-4ADC-6539-9D6B-43D842A6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F9C4F93-5712-127A-0927-776DBCD0E8B7}"/>
              </a:ext>
            </a:extLst>
          </p:cNvPr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ULL Colomban MC-15 – pokračování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Upozornění: ULL byl poháněn motory ZDZ 180. Jedná se o motory určené pro pohon letecký modelů s hmotností větší než 29 kg, ale </a:t>
            </a:r>
            <a:br>
              <a:rPr 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kterých výrobce uvádí upozornění, že </a:t>
            </a:r>
            <a:r>
              <a:rPr lang="cs-C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určeny pro pohon zařízení s lidskou posádkou.</a:t>
            </a:r>
          </a:p>
          <a:p>
            <a:pPr algn="just">
              <a:spcBef>
                <a:spcPts val="60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8CA158-EE21-93AF-6012-888BCCD7E808}"/>
              </a:ext>
            </a:extLst>
          </p:cNvPr>
          <p:cNvSpPr txBox="1"/>
          <p:nvPr/>
        </p:nvSpPr>
        <p:spPr>
          <a:xfrm>
            <a:off x="2411760" y="587117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Colomban MC-15 </a:t>
            </a:r>
            <a:r>
              <a:rPr lang="cs-CZ" sz="1400" dirty="0" err="1">
                <a:solidFill>
                  <a:srgbClr val="002060"/>
                </a:solidFill>
              </a:rPr>
              <a:t>Cri-Cri</a:t>
            </a:r>
            <a:r>
              <a:rPr lang="cs-CZ" sz="1400" dirty="0">
                <a:solidFill>
                  <a:srgbClr val="002060"/>
                </a:solidFill>
              </a:rPr>
              <a:t> po letecké nehodě.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0BE36C-2105-7A67-7575-A932652C5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741" y="2783592"/>
            <a:ext cx="3852101" cy="288907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1661799-6EA5-16DB-858B-899366CE70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6" y="2805125"/>
            <a:ext cx="3851639" cy="28890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70C8467-4CC6-0411-3B86-96C64A7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549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769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12. 9. 2023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UL letoun  EV 97 Eurostar SL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ATZ LKHV (Hořovice)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</a:rPr>
              <a:t>Posádka UL letounu (pilot-žák s instruktorem) prováděla výcvikový let po okruhu na LKHV.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</a:rPr>
              <a:t>Po vzletu z RWY 06 provedla v prostoru 1. zatáčky obrat </a:t>
            </a:r>
            <a:br>
              <a:rPr lang="cs-CZ" sz="8000" dirty="0">
                <a:solidFill>
                  <a:srgbClr val="002060"/>
                </a:solidFill>
              </a:rPr>
            </a:br>
            <a:r>
              <a:rPr lang="cs-CZ" sz="8000" dirty="0">
                <a:solidFill>
                  <a:srgbClr val="002060"/>
                </a:solidFill>
              </a:rPr>
              <a:t>o 180° a pokračovala v přiblížení na RWY 24. 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</a:rPr>
              <a:t>Po provedení letmého přistání na RWY 24 pokračovala ve stoupání kurzem dráhy.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</a:rPr>
              <a:t>V místě, kde silnice spojující obec Tlustice s městem Hořovice protíná dráhu, přestal UL letoun v cca 50 m AGL stoupat a zahájil točení pravé zatáčky o 180°.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</a:rPr>
              <a:t>V průběhu provádění zatáčky UL letoun postupně ztrácel výšku </a:t>
            </a:r>
            <a:br>
              <a:rPr lang="cs-CZ" sz="8000" dirty="0">
                <a:solidFill>
                  <a:srgbClr val="002060"/>
                </a:solidFill>
              </a:rPr>
            </a:br>
            <a:r>
              <a:rPr lang="cs-CZ" sz="8000" dirty="0">
                <a:solidFill>
                  <a:srgbClr val="002060"/>
                </a:solidFill>
              </a:rPr>
              <a:t>a rychlost.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</a:rPr>
              <a:t>Při tomto manévru došlo k pádu UL letounu po křídle </a:t>
            </a:r>
            <a:br>
              <a:rPr lang="cs-CZ" sz="8000" dirty="0">
                <a:solidFill>
                  <a:srgbClr val="002060"/>
                </a:solidFill>
              </a:rPr>
            </a:br>
            <a:r>
              <a:rPr lang="cs-CZ" sz="8000" dirty="0">
                <a:solidFill>
                  <a:srgbClr val="002060"/>
                </a:solidFill>
              </a:rPr>
              <a:t>s následným přechodem do pravé vývrtky.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397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7C97F-5144-4ADA-8DDC-0A82E98FEC8A}" type="slidenum">
              <a:rPr lang="cs-CZ" smtClean="0">
                <a:cs typeface="Arial" charset="0"/>
              </a:rPr>
              <a:pPr/>
              <a:t>27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4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67106"/>
            <a:ext cx="8291264" cy="59769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 letounu EV 97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397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7C97F-5144-4ADA-8DDC-0A82E98FEC8A}" type="slidenum">
              <a:rPr lang="cs-CZ" smtClean="0">
                <a:cs typeface="Arial" charset="0"/>
              </a:rPr>
              <a:pPr/>
              <a:t>28</a:t>
            </a:fld>
            <a:endParaRPr lang="cs-CZ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9087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410036-51B9-C0C7-7163-96F8E5BF68B7}"/>
              </a:ext>
            </a:extLst>
          </p:cNvPr>
          <p:cNvSpPr txBox="1"/>
          <p:nvPr/>
        </p:nvSpPr>
        <p:spPr>
          <a:xfrm>
            <a:off x="539552" y="1052736"/>
            <a:ext cx="81472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Po cca jedné otočce UL letoun narazil pod velkým úhlem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do rozestavěného zahradního domku, který se nacházel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na pozemku na jižním okraji obce Tlustice.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UL letoun byl nárazem do země zničen.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Posádka v troskách UL letounu zahynula.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4B9EBB4-3D13-BAC8-776E-5E5716FB63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068959"/>
            <a:ext cx="5820139" cy="3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6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769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 letounu EV 97 – pokračování</a:t>
            </a:r>
          </a:p>
          <a:p>
            <a:pPr eaLnBrk="0" hangingPunct="0">
              <a:spcBef>
                <a:spcPts val="0"/>
              </a:spcBef>
              <a:defRPr/>
            </a:pPr>
            <a:endParaRPr lang="cs-CZ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cs-CZ" sz="8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Poznatky z dosavadního šetření: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altLang="cs-CZ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cs-CZ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měl nepravidelný chod a ztrácel výkon.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Pohonná jednotka pracovala v průběhu celého letu.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nebyl schopen s ohledem na výšku letu nárazu do země zabránit.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8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Expertíza motoru bude provedena specialisty opravárenské organizace.</a:t>
            </a:r>
            <a:r>
              <a:rPr lang="cs-CZ" sz="18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cs-CZ" sz="4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cs-CZ" sz="8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397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7C97F-5144-4ADA-8DDC-0A82E98FEC8A}" type="slidenum">
              <a:rPr lang="cs-CZ" smtClean="0">
                <a:cs typeface="Arial" charset="0"/>
              </a:rPr>
              <a:pPr/>
              <a:t>29</a:t>
            </a:fld>
            <a:endParaRPr lang="cs-CZ">
              <a:cs typeface="Arial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62BC01-C5DA-988F-836A-365B82E6686F}"/>
              </a:ext>
            </a:extLst>
          </p:cNvPr>
          <p:cNvSpPr txBox="1"/>
          <p:nvPr/>
        </p:nvSpPr>
        <p:spPr>
          <a:xfrm>
            <a:off x="457200" y="1440646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předešlých letů řešil pilot problémy s výkonem motoru.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Piloti použili zcela nevhodnou obuv pro pilotáž UL le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tounu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Hmotnost posádky UL letounu činila 230 kg.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MTOM byla překročena o cca 80 kg.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- instruktor nebyl způsobilý letu – před letem požil alkohol.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7. 12. 2023</a:t>
            </a:r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395536" y="2060575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503548" y="42841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počtu leteckých nehod </a:t>
            </a:r>
            <a:r>
              <a:rPr lang="cs-CZ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v rámci provozu letadel s MTOM</a:t>
            </a:r>
            <a:br>
              <a:rPr lang="cs-CZ" sz="2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cs-CZ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do 2250 kg a parašutistických nehod</a:t>
            </a:r>
            <a:r>
              <a:rPr lang="cs-CZ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území ČR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C0B89F0-7F61-4E83-B636-3800900BB060}"/>
              </a:ext>
            </a:extLst>
          </p:cNvPr>
          <p:cNvSpPr/>
          <p:nvPr/>
        </p:nvSpPr>
        <p:spPr>
          <a:xfrm>
            <a:off x="960117" y="1606134"/>
            <a:ext cx="6848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600"/>
              </a:spcBef>
              <a:tabLst>
                <a:tab pos="6537325" algn="l"/>
              </a:tabLst>
            </a:pPr>
            <a:r>
              <a:rPr lang="cs-CZ" sz="2000" dirty="0">
                <a:solidFill>
                  <a:srgbClr val="002060"/>
                </a:solidFill>
              </a:rPr>
              <a:t>Porovnání období pěti let (2018 – 2022) k 7.12. 2023 </a:t>
            </a:r>
            <a:r>
              <a:rPr lang="cs-CZ" sz="1000" dirty="0">
                <a:solidFill>
                  <a:srgbClr val="C00000"/>
                </a:solidFill>
              </a:rPr>
              <a:t>23/38/10/2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3647692-7994-4858-9687-9636BCB6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29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67106"/>
            <a:ext cx="8291264" cy="59769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 letounu EV 97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8397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7C97F-5144-4ADA-8DDC-0A82E98FEC8A}" type="slidenum">
              <a:rPr lang="cs-CZ" smtClean="0">
                <a:cs typeface="Arial" charset="0"/>
              </a:rPr>
              <a:pPr/>
              <a:t>30</a:t>
            </a:fld>
            <a:endParaRPr lang="cs-CZ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9087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49407A-2294-DE39-AE1E-90C1DC982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953" y="1412776"/>
            <a:ext cx="652809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332656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Datum:		14. 9.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Typ: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kluzák ASW 15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Místo:		</a:t>
            </a: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Krásné Údolí, cca 1,2 km NW LKTO (Toužim)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ilot kluzáku prováděl rekreační let v termice v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okolí LKTO.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poslední relaci pilota ve 13:24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vyhlásilo </a:t>
            </a: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stanoviště ŘLP LK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14:41 </a:t>
            </a: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údobí ALERFA.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14:43 bylo vyhlášeno údobí DETRESFA a ve 14:45 byl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aktivován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vrtulník SAR. 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Posádka vrtulníku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 v 15:30 ohlásila nález</a:t>
            </a:r>
            <a:r>
              <a:rPr lang="cs-CZ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trosek kluzáku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poli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příletovém směru RWY LKTO.</a:t>
            </a: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vzdálenosti cca 300 m od hlavního místa trosek se nacházela pravá polovina křídla kluzáku s delaminovaným horním potahem.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Školení inspektorů LAA ČR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B2E16D-1F1C-88C3-725B-CA688C66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64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1" y="404664"/>
            <a:ext cx="8229600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kluzáku ASW 15 B – pokračování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polohy trosek kluzák bez pravé poloviny křídla pokračoval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velmi vysoké rychlosti těsně nad zemí a po cca 250 m přešel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polohy s levou polovinou křídla směřující k zemi. 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Konec levé poloviny křídla vytvořil na poli rovnou rýhu v délce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25 m a následoval přechod kluzáku do rotace s nárazem přední části kabiny do země.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Videozáznam kamery z blízkého objektu zachytil několik vteřin trajektorie letu kluzáku těsně nad zemí na velké rychlosti s velkou dopadovou energií.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zahynul v troskách kluzáku.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Školení inspektorů LAA ČR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ACB593-B36C-330D-247E-73F96CBD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20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313" y="404664"/>
            <a:ext cx="8218487" cy="579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ASW 15 B – pokračování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cs-CZ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cs-CZ" sz="1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t>7. 12. 2023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Školení inspektorů LAA ČR 2023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0105DE-04C9-1F35-A0EA-C5E0B707F9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896" y="976592"/>
            <a:ext cx="3404791" cy="45397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2FA823-8229-4B5A-D15A-8A4CDECD18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98" b="33004"/>
          <a:stretch/>
        </p:blipFill>
        <p:spPr>
          <a:xfrm>
            <a:off x="611560" y="952578"/>
            <a:ext cx="4031878" cy="27093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8BC2E42-888C-1340-273E-784CD87992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1" b="71218"/>
          <a:stretch/>
        </p:blipFill>
        <p:spPr>
          <a:xfrm>
            <a:off x="612130" y="3645024"/>
            <a:ext cx="4031878" cy="24077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F0157FC-35D4-014E-E31F-A2BC25783214}"/>
              </a:ext>
            </a:extLst>
          </p:cNvPr>
          <p:cNvSpPr txBox="1"/>
          <p:nvPr/>
        </p:nvSpPr>
        <p:spPr>
          <a:xfrm>
            <a:off x="4837090" y="5627457"/>
            <a:ext cx="4054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Pravá polovina křídla kluzáku s delaminovaným horním potahem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D8B2C9-48BE-EECB-9E92-BAFAD7713850}"/>
              </a:ext>
            </a:extLst>
          </p:cNvPr>
          <p:cNvSpPr txBox="1"/>
          <p:nvPr/>
        </p:nvSpPr>
        <p:spPr>
          <a:xfrm>
            <a:off x="1886520" y="6021288"/>
            <a:ext cx="1389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Trosky kluzáku </a:t>
            </a:r>
            <a:endParaRPr lang="cs-CZ" sz="14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FEAFA5-1B2C-3BF8-2799-91581050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86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18. 9. 2023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UL letoun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CTSW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LKVM (Vysoké Mýto)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	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vzlétl s ULL ze své soukromé plochy s úmyslem přistát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LKVM. 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letu se mu v kabině objevil bílo-šedý kouř.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se rozhodl doletět s letounem na LKVM.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průběhu přistání se pilot snažil větrat kouř z kabiny otevřením dveří UL letounu.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přistání UL letoun odskočil a poté se přes přední podvozek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levou polovinu křídla otočil „na záda“.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letoun se ihned po nárazu do země vznítil.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vlastními silami opustil UL letoun a s vážnými zraněními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popáleninami byl letecky transportován do nemocnice.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839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 letounu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CTSW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místo události byl přivolán zástupce výrobce balistického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záchranného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padákového systému pro jeho deaktivaci.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5D5148-DC76-D83E-2A5B-2C0D701867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66" y="2060848"/>
            <a:ext cx="7668344" cy="22322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77B9B0E-8E62-1620-02F4-ECDECF99A066}"/>
              </a:ext>
            </a:extLst>
          </p:cNvPr>
          <p:cNvSpPr txBox="1"/>
          <p:nvPr/>
        </p:nvSpPr>
        <p:spPr>
          <a:xfrm>
            <a:off x="3388981" y="3789040"/>
            <a:ext cx="2508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Trosky UL letounu na LKVM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1895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21. 10. 2023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Motorový závěsný kluzák </a:t>
            </a:r>
            <a:r>
              <a:rPr lang="cs-CZ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Bionix</a:t>
            </a: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Tanarg</a:t>
            </a: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Neo 912S 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</a:t>
            </a: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levý břeh Labe u jezu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Nymburk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	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Pilot s další osobou na palubě MZK prováděl zážitkový let pro leteckou školu.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Jednalo se o druhý, plánovaný, 20minutový let v daném dnu.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 vzletu z RWY 27 LKNYMB pokračoval pilot v letu do blízkého okolí města Nymburk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Dle výpovědí svědků mimo jiné prováděl let nad korytem řeky </a:t>
            </a:r>
            <a:b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 periodickou změnou výšky doprovázenou typickou změnou zvuku pohonné jednotky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Při takto prováděných manévrech došlo v cca 10 min po vzletu ke ztrátě rychlosti a následnému prudkému klesání.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MZK ve strmém klesání narazil do země na levém břehu řeky Labe v blízkosti plavební komory Nymburk. 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312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MZK </a:t>
            </a:r>
            <a:r>
              <a:rPr lang="cs-CZ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Bionix</a:t>
            </a: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Tanarg</a:t>
            </a: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Neo 912S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 nárazu došlo k výbuchu paliva a následnému požáru MZK. Požár aktivoval záchranný padákový systém USH 520. 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Posádka na místě zahynula a kluzák byl nárazem a následným požárem zcela zničen.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kern="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u="sng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Dosavadním šetřením bylo zjištěno že:</a:t>
            </a:r>
            <a:endParaRPr lang="cs-CZ" sz="20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MZK byl způsobilý letu. Při odborné prohlídce trosek draku na specializovaném pracovišti ÚZPLN nebyla zjištěna technická závada, která by měla příčinnou souvislost s nehodou. Expertíza motoru bude provedena specialisty opravárenské organizace.</a:t>
            </a:r>
            <a:endParaRPr lang="cs-CZ" sz="20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měl platnou kvalifikaci pilot MZK, kterou získal dne 29. 5. 2023. Dle záznamů provozovatele MZK měl k 30. 9. 2023 nalétáno 70 h 14 min (včetně výcviku). Zážitkové lety s další osobou na palubě prováděl od září 2023. </a:t>
            </a:r>
            <a:endParaRPr lang="cs-CZ" sz="20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578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MZK </a:t>
            </a:r>
            <a:r>
              <a:rPr lang="cs-CZ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Bionix</a:t>
            </a: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Tanarg</a:t>
            </a:r>
            <a:r>
              <a:rPr lang="cs-CZ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Neo 912S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cs-CZ" sz="20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9A597E-220C-4063-3351-7F0F23F5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58818"/>
            <a:ext cx="4866005" cy="36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57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3" y="1196752"/>
            <a:ext cx="8147247" cy="288032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ÚZPLN předpokládá organizovat výroční poradu k rozboru leteckých nehod a incidentů za 4. čtvrtletí 2023 a za rok 2023 v termínu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cs-C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18. 1. 2024.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Místem konání bude Dům armády Praha, Vítězné náměstí 4.</a:t>
            </a:r>
            <a:endParaRPr lang="cs-CZ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Začátek porady je plánován v 9:30 hod.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cs-CZ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1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4" name="Obdélník 6"/>
          <p:cNvSpPr>
            <a:spLocks noChangeArrowheads="1"/>
          </p:cNvSpPr>
          <p:nvPr/>
        </p:nvSpPr>
        <p:spPr bwMode="auto">
          <a:xfrm>
            <a:off x="457200" y="620688"/>
            <a:ext cx="6833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</a:rPr>
              <a:t>Organizace porad k bezpečnosti letů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6EB39C-24C3-B2DC-CCF9-481FAC29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592C36-6DFA-D927-C780-32107D3E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35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7. 12. 2023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457200" y="2118519"/>
          <a:ext cx="819534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/>
          <p:cNvSpPr/>
          <p:nvPr/>
        </p:nvSpPr>
        <p:spPr>
          <a:xfrm>
            <a:off x="755576" y="605860"/>
            <a:ext cx="763284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tabLst>
                <a:tab pos="6537325" algn="l"/>
              </a:tabLst>
            </a:pPr>
            <a:r>
              <a:rPr lang="cs-CZ" sz="2000" b="1" dirty="0">
                <a:solidFill>
                  <a:srgbClr val="002060"/>
                </a:solidFill>
                <a:latin typeface="Arial" charset="0"/>
              </a:rPr>
              <a:t>Vývoj počtu osob, které zahynuly při leteckých nehodách </a:t>
            </a:r>
            <a:br>
              <a:rPr lang="cs-CZ" sz="2000" b="1" dirty="0">
                <a:solidFill>
                  <a:srgbClr val="002060"/>
                </a:solidFill>
                <a:latin typeface="Arial" charset="0"/>
              </a:rPr>
            </a:br>
            <a:r>
              <a:rPr lang="cs-CZ" sz="2000" b="1" dirty="0">
                <a:solidFill>
                  <a:srgbClr val="002060"/>
                </a:solidFill>
                <a:latin typeface="Arial" charset="0"/>
              </a:rPr>
              <a:t>a parašutistických nehodách se smrtelnými následky</a:t>
            </a:r>
            <a:br>
              <a:rPr lang="cs-CZ" sz="2000" b="1" dirty="0">
                <a:solidFill>
                  <a:srgbClr val="002060"/>
                </a:solidFill>
                <a:latin typeface="Arial" charset="0"/>
              </a:rPr>
            </a:br>
            <a:r>
              <a:rPr lang="cs-CZ" sz="2000" b="1" dirty="0">
                <a:solidFill>
                  <a:srgbClr val="002060"/>
                </a:solidFill>
                <a:latin typeface="Arial" charset="0"/>
              </a:rPr>
              <a:t> na území ČR</a:t>
            </a:r>
          </a:p>
          <a:p>
            <a:pPr marL="0" lvl="1" algn="ctr">
              <a:spcBef>
                <a:spcPts val="600"/>
              </a:spcBef>
              <a:tabLst>
                <a:tab pos="6537325" algn="l"/>
              </a:tabLst>
            </a:pPr>
            <a:r>
              <a:rPr lang="cs-CZ" sz="2000" dirty="0">
                <a:solidFill>
                  <a:srgbClr val="002060"/>
                </a:solidFill>
                <a:latin typeface="Arial" charset="0"/>
              </a:rPr>
              <a:t>Porovnání období pěti let (2018 – 2022) k 7.12.2023 </a:t>
            </a:r>
            <a:r>
              <a:rPr lang="cs-CZ" sz="1000" dirty="0">
                <a:solidFill>
                  <a:srgbClr val="002060"/>
                </a:solidFill>
                <a:latin typeface="Arial" charset="0"/>
              </a:rPr>
              <a:t>3/7/1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43E8DC-E7C5-4BA3-90A8-B4BC84C7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13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5344A-C8EA-433B-9892-3CBF08A21B4B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6" name="Obdélník 10"/>
          <p:cNvSpPr>
            <a:spLocks noChangeArrowheads="1"/>
          </p:cNvSpPr>
          <p:nvPr/>
        </p:nvSpPr>
        <p:spPr bwMode="auto">
          <a:xfrm>
            <a:off x="899592" y="836712"/>
            <a:ext cx="626469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Prostor pro Vaše dotazy,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připomínky, názory a doporučení.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</a:rPr>
              <a:t>Děkuji za pozornost.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3" descr="C:\Users\zasedacka.UZPLN\Desktop\Question-Mark-Scratching-Head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0998" y="2210966"/>
            <a:ext cx="2406580" cy="2677839"/>
          </a:xfrm>
          <a:prstGeom prst="rect">
            <a:avLst/>
          </a:prstGeom>
          <a:noFill/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D5C6DA-5065-4072-86B8-4E19C51F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0C6429D-1B64-4852-AB11-F94DE7A59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1605" y="2547067"/>
            <a:ext cx="3313676" cy="24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7693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</a:t>
            </a:r>
            <a:r>
              <a:rPr lang="cs-CZ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Přehled leteckých nehod k 6.12. 2023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EBB62E6-27FC-4BD6-8B71-18AB96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5974B10-00EA-A263-F020-8BED92B51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82476"/>
              </p:ext>
            </p:extLst>
          </p:nvPr>
        </p:nvGraphicFramePr>
        <p:xfrm>
          <a:off x="971600" y="2008396"/>
          <a:ext cx="7488832" cy="2932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185">
                  <a:extLst>
                    <a:ext uri="{9D8B030D-6E8A-4147-A177-3AD203B41FA5}">
                      <a16:colId xmlns:a16="http://schemas.microsoft.com/office/drawing/2014/main" val="1059807802"/>
                    </a:ext>
                  </a:extLst>
                </a:gridCol>
                <a:gridCol w="660357">
                  <a:extLst>
                    <a:ext uri="{9D8B030D-6E8A-4147-A177-3AD203B41FA5}">
                      <a16:colId xmlns:a16="http://schemas.microsoft.com/office/drawing/2014/main" val="3012255436"/>
                    </a:ext>
                  </a:extLst>
                </a:gridCol>
                <a:gridCol w="902937">
                  <a:extLst>
                    <a:ext uri="{9D8B030D-6E8A-4147-A177-3AD203B41FA5}">
                      <a16:colId xmlns:a16="http://schemas.microsoft.com/office/drawing/2014/main" val="2323306097"/>
                    </a:ext>
                  </a:extLst>
                </a:gridCol>
                <a:gridCol w="959370">
                  <a:extLst>
                    <a:ext uri="{9D8B030D-6E8A-4147-A177-3AD203B41FA5}">
                      <a16:colId xmlns:a16="http://schemas.microsoft.com/office/drawing/2014/main" val="2247099548"/>
                    </a:ext>
                  </a:extLst>
                </a:gridCol>
                <a:gridCol w="959370">
                  <a:extLst>
                    <a:ext uri="{9D8B030D-6E8A-4147-A177-3AD203B41FA5}">
                      <a16:colId xmlns:a16="http://schemas.microsoft.com/office/drawing/2014/main" val="3316317517"/>
                    </a:ext>
                  </a:extLst>
                </a:gridCol>
                <a:gridCol w="902937">
                  <a:extLst>
                    <a:ext uri="{9D8B030D-6E8A-4147-A177-3AD203B41FA5}">
                      <a16:colId xmlns:a16="http://schemas.microsoft.com/office/drawing/2014/main" val="944956182"/>
                    </a:ext>
                  </a:extLst>
                </a:gridCol>
                <a:gridCol w="978743">
                  <a:extLst>
                    <a:ext uri="{9D8B030D-6E8A-4147-A177-3AD203B41FA5}">
                      <a16:colId xmlns:a16="http://schemas.microsoft.com/office/drawing/2014/main" val="398260792"/>
                    </a:ext>
                  </a:extLst>
                </a:gridCol>
                <a:gridCol w="665411">
                  <a:extLst>
                    <a:ext uri="{9D8B030D-6E8A-4147-A177-3AD203B41FA5}">
                      <a16:colId xmlns:a16="http://schemas.microsoft.com/office/drawing/2014/main" val="1470205536"/>
                    </a:ext>
                  </a:extLst>
                </a:gridCol>
                <a:gridCol w="627522">
                  <a:extLst>
                    <a:ext uri="{9D8B030D-6E8A-4147-A177-3AD203B41FA5}">
                      <a16:colId xmlns:a16="http://schemas.microsoft.com/office/drawing/2014/main" val="3794517398"/>
                    </a:ext>
                  </a:extLst>
                </a:gridCol>
              </a:tblGrid>
              <a:tr h="815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Čtvrtletí roku 2023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LN SLZ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FATÁLNÍ LN SLZ (druh/osoby)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LN LETADEL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FATÁLNÍ LN LETADEL (druh/osoby)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PARA NEHODY (FAT PARA/osoby)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Celkem LN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FAT LN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Osoby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333585"/>
                  </a:ext>
                </a:extLst>
              </a:tr>
              <a:tr h="489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 (ULL/1)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449927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 (ULL/1)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 (K/2)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9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1424958"/>
                  </a:ext>
                </a:extLst>
              </a:tr>
              <a:tr h="39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2(MPK/1,</a:t>
                      </a:r>
                      <a:br>
                        <a:rPr lang="cs-CZ" sz="11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ULL/2)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 (K/1)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494956"/>
                  </a:ext>
                </a:extLst>
              </a:tr>
              <a:tr h="35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 (MZK/2)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1(1/1)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277993"/>
                  </a:ext>
                </a:extLst>
              </a:tr>
              <a:tr h="466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Celkem k 6.12.2023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38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10 (1/1)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44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6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23850" y="1196975"/>
            <a:ext cx="8640763" cy="475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29431" y="105273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Závažné události na území České republiky v provozu letadel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maximální vzletovou hmotností do 5 700 kg, ze kterých lze vyvodit poučení ke zlepšení bezpečnosti.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E41706-0EFA-46EC-9979-10D27D7764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198B6C-BE13-4B5B-9C0F-23277DBFEF58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CC6AB3-B3A5-A1CB-44E2-9793B801C2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14984"/>
            <a:ext cx="3250704" cy="21671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97689AA-A537-C168-B844-A4018CE5B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17" y="2114984"/>
            <a:ext cx="3257229" cy="220612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D760654-7180-D730-848F-0A8BC44511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604" y="4136056"/>
            <a:ext cx="3309191" cy="220612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D940F07-CED0-E3F3-9837-98DB68122A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208" y="4084633"/>
            <a:ext cx="3309191" cy="22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99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		1. 1. 2023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Typ:		UL letoun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CJ-1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Starlet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		LKHD (Hodkovice)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	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UL letounu letěl z LKMB (Mladá Boleslav) na LKHD a zamýšlel provést průlet ve směru RWY 01 ve 100 m AGL s následným přistáním na RWY 19.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přiblížení, před dotočením do kurzu RWY 01 došlo k destrukci (ulomení) téměř 2/3 levé poloviny křídla, UL letoun začal rotovat kolem podélné osy a padat k zemi.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4 ½ otočkách UL letoun narazil do země pod úhlem cca 40°, několik desítek metrů vpravo před značením prahu RWY 01. Ulomená část levé poloviny křídla dopadla cca 130 m před prahem </a:t>
            </a:r>
            <a:b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RWY 01. 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zahynul a UL letoun byl zničen.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 velkou pravděpodobností při přiblížení na průlet překročil rychlost V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 důsledku toho došlo k uvedené destrukci křídla.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26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 letounu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CJ-1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Starlet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AA50CD-00A5-C718-CB07-89BF2A17D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20" y="908720"/>
            <a:ext cx="3583023" cy="208823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AAC03E6-014F-22A7-C613-D36D46AD71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65" y="3556958"/>
            <a:ext cx="3582178" cy="248432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FFB1861-DCA9-2043-888F-2170ED5B49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729" y="3566878"/>
            <a:ext cx="3556770" cy="248432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928B0F38-69E6-0878-B39A-56D90BCD3DE9}"/>
              </a:ext>
            </a:extLst>
          </p:cNvPr>
          <p:cNvSpPr txBox="1"/>
          <p:nvPr/>
        </p:nvSpPr>
        <p:spPr>
          <a:xfrm>
            <a:off x="827584" y="3058271"/>
            <a:ext cx="805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UL letoun </a:t>
            </a:r>
            <a:r>
              <a:rPr lang="cs-CZ" sz="1400" dirty="0" err="1">
                <a:solidFill>
                  <a:srgbClr val="002060"/>
                </a:solidFill>
              </a:rPr>
              <a:t>Corby</a:t>
            </a:r>
            <a:r>
              <a:rPr lang="cs-CZ" sz="1400" dirty="0">
                <a:solidFill>
                  <a:srgbClr val="002060"/>
                </a:solidFill>
              </a:rPr>
              <a:t> CJ-1 </a:t>
            </a:r>
            <a:r>
              <a:rPr lang="cs-CZ" sz="1400" dirty="0" err="1">
                <a:solidFill>
                  <a:srgbClr val="002060"/>
                </a:solidFill>
              </a:rPr>
              <a:t>Starlet</a:t>
            </a:r>
            <a:r>
              <a:rPr lang="cs-CZ" sz="1400" dirty="0">
                <a:solidFill>
                  <a:srgbClr val="002060"/>
                </a:solidFill>
              </a:rPr>
              <a:t>                                Ulomená část levé poloviny křídla na místě dopadu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4F81F87-3588-1DF5-36A1-00A59203EF1D}"/>
              </a:ext>
            </a:extLst>
          </p:cNvPr>
          <p:cNvSpPr txBox="1"/>
          <p:nvPr/>
        </p:nvSpPr>
        <p:spPr>
          <a:xfrm>
            <a:off x="457200" y="6062980"/>
            <a:ext cx="805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2060"/>
                </a:solidFill>
              </a:rPr>
              <a:t>Místo prvního kontaktu se zemí                                                      Místo druhého kontaktu se zemí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9C8AA6-041F-7C32-BAE2-11BBFAB72A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901499"/>
            <a:ext cx="3301618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0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04813"/>
            <a:ext cx="8229600" cy="59045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nehoda UL letounu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CJ-1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Starlet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pokračování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7. 12. 2023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09BA352-8C4A-4B6A-8FD2-48F91B0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66AEB-3803-4E92-BC88-15BCB6225E6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AE2DBC-4524-4F38-9032-C961B53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Školení inspektorů LAA ČR 2023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6F9C95-F7BB-DDBB-1733-6358B666D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65136" y="551352"/>
            <a:ext cx="2808312" cy="32350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F72F2F4-9EE6-7F3E-9C05-AACBD8C45D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670" y="908720"/>
            <a:ext cx="4685752" cy="2304256"/>
          </a:xfrm>
          <a:prstGeom prst="rect">
            <a:avLst/>
          </a:prstGeom>
        </p:spPr>
      </p:pic>
      <p:sp>
        <p:nvSpPr>
          <p:cNvPr id="13" name="Vývojový diagram: ruční vstup 12">
            <a:extLst>
              <a:ext uri="{FF2B5EF4-FFF2-40B4-BE49-F238E27FC236}">
                <a16:creationId xmlns:a16="http://schemas.microsoft.com/office/drawing/2014/main" id="{1AA7C59F-DADA-A198-CA7F-7F8A6E7A60F6}"/>
              </a:ext>
            </a:extLst>
          </p:cNvPr>
          <p:cNvSpPr/>
          <p:nvPr/>
        </p:nvSpPr>
        <p:spPr>
          <a:xfrm flipV="1">
            <a:off x="5508104" y="1463202"/>
            <a:ext cx="864096" cy="597646"/>
          </a:xfrm>
          <a:prstGeom prst="flowChartManualInpu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3ACB755-5682-59F3-2BA1-7D1C505F256E}"/>
              </a:ext>
            </a:extLst>
          </p:cNvPr>
          <p:cNvSpPr txBox="1"/>
          <p:nvPr/>
        </p:nvSpPr>
        <p:spPr>
          <a:xfrm>
            <a:off x="5580112" y="3609598"/>
            <a:ext cx="481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2060"/>
                </a:solidFill>
              </a:rPr>
              <a:t>Červeně je vyznačená ulomená část</a:t>
            </a:r>
          </a:p>
          <a:p>
            <a:pPr algn="just"/>
            <a:r>
              <a:rPr lang="cs-CZ" sz="1400" dirty="0">
                <a:solidFill>
                  <a:srgbClr val="002060"/>
                </a:solidFill>
              </a:rPr>
              <a:t> levé poloviny křídla</a:t>
            </a:r>
          </a:p>
        </p:txBody>
      </p:sp>
      <p:sp>
        <p:nvSpPr>
          <p:cNvPr id="16" name="Bublinový popisek: zahnutá čára 15">
            <a:extLst>
              <a:ext uri="{FF2B5EF4-FFF2-40B4-BE49-F238E27FC236}">
                <a16:creationId xmlns:a16="http://schemas.microsoft.com/office/drawing/2014/main" id="{E702BAEC-482E-A202-0287-820689DBC4A0}"/>
              </a:ext>
            </a:extLst>
          </p:cNvPr>
          <p:cNvSpPr/>
          <p:nvPr/>
        </p:nvSpPr>
        <p:spPr>
          <a:xfrm>
            <a:off x="2713390" y="3484746"/>
            <a:ext cx="2160240" cy="648072"/>
          </a:xfrm>
          <a:prstGeom prst="borderCallout2">
            <a:avLst>
              <a:gd name="adj1" fmla="val -1751"/>
              <a:gd name="adj2" fmla="val 99840"/>
              <a:gd name="adj3" fmla="val -59636"/>
              <a:gd name="adj4" fmla="val 96571"/>
              <a:gd name="adj5" fmla="val -286668"/>
              <a:gd name="adj6" fmla="val 27136"/>
            </a:avLst>
          </a:prstGeom>
          <a:noFill/>
          <a:ln w="952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Hlavní nosník křídla</a:t>
            </a:r>
          </a:p>
        </p:txBody>
      </p:sp>
      <p:sp>
        <p:nvSpPr>
          <p:cNvPr id="18" name="Bublinový popisek: zahnutá čára 17">
            <a:extLst>
              <a:ext uri="{FF2B5EF4-FFF2-40B4-BE49-F238E27FC236}">
                <a16:creationId xmlns:a16="http://schemas.microsoft.com/office/drawing/2014/main" id="{F3B8EE1A-16B1-DC20-BCA6-EF3A1B22490F}"/>
              </a:ext>
            </a:extLst>
          </p:cNvPr>
          <p:cNvSpPr/>
          <p:nvPr/>
        </p:nvSpPr>
        <p:spPr>
          <a:xfrm>
            <a:off x="430560" y="3484746"/>
            <a:ext cx="2160240" cy="876552"/>
          </a:xfrm>
          <a:prstGeom prst="borderCallout2">
            <a:avLst>
              <a:gd name="adj1" fmla="val -1751"/>
              <a:gd name="adj2" fmla="val 99840"/>
              <a:gd name="adj3" fmla="val -46759"/>
              <a:gd name="adj4" fmla="val 95848"/>
              <a:gd name="adj5" fmla="val -133979"/>
              <a:gd name="adj6" fmla="val 62953"/>
            </a:avLst>
          </a:prstGeom>
          <a:noFill/>
          <a:ln w="952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Pomocný nosník, který byl pouze po rozpětí křidélka</a:t>
            </a:r>
          </a:p>
        </p:txBody>
      </p:sp>
    </p:spTree>
    <p:extLst>
      <p:ext uri="{BB962C8B-B14F-4D97-AF65-F5344CB8AC3E}">
        <p14:creationId xmlns:p14="http://schemas.microsoft.com/office/powerpoint/2010/main" val="4125112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3625</Words>
  <Application>Microsoft Office PowerPoint</Application>
  <PresentationFormat>Předvádění na obrazovce (4:3)</PresentationFormat>
  <Paragraphs>573</Paragraphs>
  <Slides>40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2016-01-11T13:28:23Z</dcterms:created>
  <dcterms:modified xsi:type="dcterms:W3CDTF">2023-12-07T06:44:23Z</dcterms:modified>
</cp:coreProperties>
</file>